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37" autoAdjust="0"/>
  </p:normalViewPr>
  <p:slideViewPr>
    <p:cSldViewPr snapToGrid="0">
      <p:cViewPr>
        <p:scale>
          <a:sx n="66" d="100"/>
          <a:sy n="66" d="100"/>
        </p:scale>
        <p:origin x="90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060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95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33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4918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5027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033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284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21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86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34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413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760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09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584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44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429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79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52087BA-866B-4CE7-84C1-F94563CCBA63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B8F2664-0F16-4FC4-B374-630424193D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01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7.xml"/><Relationship Id="rId7" Type="http://schemas.openxmlformats.org/officeDocument/2006/relationships/slide" Target="slide3.xml"/><Relationship Id="rId2" Type="http://schemas.openxmlformats.org/officeDocument/2006/relationships/slide" Target="slide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slide" Target="slide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zero.webappsecurity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371760" y="0"/>
            <a:ext cx="1103376" cy="6858000"/>
            <a:chOff x="3371760" y="0"/>
            <a:chExt cx="1103376" cy="6858000"/>
          </a:xfrm>
        </p:grpSpPr>
        <p:sp>
          <p:nvSpPr>
            <p:cNvPr id="29" name="Freeform 28"/>
            <p:cNvSpPr/>
            <p:nvPr/>
          </p:nvSpPr>
          <p:spPr>
            <a:xfrm>
              <a:off x="3371760" y="0"/>
              <a:ext cx="1103376" cy="6858000"/>
            </a:xfrm>
            <a:custGeom>
              <a:avLst/>
              <a:gdLst>
                <a:gd name="connsiteX0" fmla="*/ 0 w 1103376"/>
                <a:gd name="connsiteY0" fmla="*/ 0 h 6858000"/>
                <a:gd name="connsiteX1" fmla="*/ 682752 w 1103376"/>
                <a:gd name="connsiteY1" fmla="*/ 0 h 6858000"/>
                <a:gd name="connsiteX2" fmla="*/ 682752 w 1103376"/>
                <a:gd name="connsiteY2" fmla="*/ 5288053 h 6858000"/>
                <a:gd name="connsiteX3" fmla="*/ 1103376 w 1103376"/>
                <a:gd name="connsiteY3" fmla="*/ 5541037 h 6858000"/>
                <a:gd name="connsiteX4" fmla="*/ 682752 w 1103376"/>
                <a:gd name="connsiteY4" fmla="*/ 5794021 h 6858000"/>
                <a:gd name="connsiteX5" fmla="*/ 682752 w 1103376"/>
                <a:gd name="connsiteY5" fmla="*/ 6858000 h 6858000"/>
                <a:gd name="connsiteX6" fmla="*/ 0 w 1103376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3376" h="6858000">
                  <a:moveTo>
                    <a:pt x="0" y="0"/>
                  </a:moveTo>
                  <a:lnTo>
                    <a:pt x="682752" y="0"/>
                  </a:lnTo>
                  <a:lnTo>
                    <a:pt x="682752" y="5288053"/>
                  </a:lnTo>
                  <a:lnTo>
                    <a:pt x="1103376" y="5541037"/>
                  </a:lnTo>
                  <a:lnTo>
                    <a:pt x="682752" y="5794021"/>
                  </a:lnTo>
                  <a:lnTo>
                    <a:pt x="682752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i="1" dirty="0">
                <a:solidFill>
                  <a:schemeClr val="bg1"/>
                </a:solidFill>
                <a:latin typeface="CommercialScript BT" panose="03030803040807090C04" pitchFamily="66" charset="0"/>
              </a:endParaRPr>
            </a:p>
            <a:p>
              <a:pPr algn="ctr"/>
              <a:endParaRPr lang="en-IN" dirty="0"/>
            </a:p>
          </p:txBody>
        </p:sp>
        <p:sp>
          <p:nvSpPr>
            <p:cNvPr id="38" name="TextBox 37">
              <a:hlinkClick r:id="rId2" action="ppaction://hlinksldjump"/>
            </p:cNvPr>
            <p:cNvSpPr txBox="1"/>
            <p:nvPr/>
          </p:nvSpPr>
          <p:spPr>
            <a:xfrm>
              <a:off x="4000234" y="5376673"/>
              <a:ext cx="4257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>
                  <a:latin typeface="Lucida Handwriting" panose="03010101010101010101" pitchFamily="66" charset="0"/>
                  <a:hlinkClick r:id="rId3" action="ppaction://hlinksldjump"/>
                </a:rPr>
                <a:t>6</a:t>
              </a:r>
              <a:endParaRPr lang="en-IN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96722" y="0"/>
            <a:ext cx="1103376" cy="6858000"/>
            <a:chOff x="2696722" y="0"/>
            <a:chExt cx="1103376" cy="6858000"/>
          </a:xfrm>
        </p:grpSpPr>
        <p:sp>
          <p:nvSpPr>
            <p:cNvPr id="17" name="Freeform 16"/>
            <p:cNvSpPr/>
            <p:nvPr/>
          </p:nvSpPr>
          <p:spPr>
            <a:xfrm>
              <a:off x="2696722" y="0"/>
              <a:ext cx="1103376" cy="6858000"/>
            </a:xfrm>
            <a:custGeom>
              <a:avLst/>
              <a:gdLst>
                <a:gd name="connsiteX0" fmla="*/ 0 w 1103376"/>
                <a:gd name="connsiteY0" fmla="*/ 0 h 6858000"/>
                <a:gd name="connsiteX1" fmla="*/ 682752 w 1103376"/>
                <a:gd name="connsiteY1" fmla="*/ 0 h 6858000"/>
                <a:gd name="connsiteX2" fmla="*/ 682752 w 1103376"/>
                <a:gd name="connsiteY2" fmla="*/ 5288053 h 6858000"/>
                <a:gd name="connsiteX3" fmla="*/ 1103376 w 1103376"/>
                <a:gd name="connsiteY3" fmla="*/ 5541037 h 6858000"/>
                <a:gd name="connsiteX4" fmla="*/ 682752 w 1103376"/>
                <a:gd name="connsiteY4" fmla="*/ 5794021 h 6858000"/>
                <a:gd name="connsiteX5" fmla="*/ 682752 w 1103376"/>
                <a:gd name="connsiteY5" fmla="*/ 6858000 h 6858000"/>
                <a:gd name="connsiteX6" fmla="*/ 0 w 1103376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3376" h="6858000">
                  <a:moveTo>
                    <a:pt x="0" y="0"/>
                  </a:moveTo>
                  <a:lnTo>
                    <a:pt x="682752" y="0"/>
                  </a:lnTo>
                  <a:lnTo>
                    <a:pt x="682752" y="5288053"/>
                  </a:lnTo>
                  <a:lnTo>
                    <a:pt x="1103376" y="5541037"/>
                  </a:lnTo>
                  <a:lnTo>
                    <a:pt x="682752" y="5794021"/>
                  </a:lnTo>
                  <a:lnTo>
                    <a:pt x="682752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i="1" dirty="0">
                <a:solidFill>
                  <a:schemeClr val="bg1"/>
                </a:solidFill>
                <a:latin typeface="CommercialScript BT" panose="03030803040807090C04" pitchFamily="66" charset="0"/>
              </a:endParaRPr>
            </a:p>
            <a:p>
              <a:pPr algn="ctr"/>
              <a:endParaRPr lang="en-IN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54316" y="5376672"/>
              <a:ext cx="366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>
                  <a:latin typeface="Lucida Handwriting" panose="03010101010101010101" pitchFamily="66" charset="0"/>
                  <a:hlinkClick r:id="rId4" action="ppaction://hlinksldjump"/>
                </a:rPr>
                <a:t>5</a:t>
              </a:r>
              <a:endParaRPr lang="en-IN" b="1" dirty="0">
                <a:latin typeface="Lucida Handwriting" panose="03010101010101010101" pitchFamily="66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21684" y="0"/>
            <a:ext cx="1103376" cy="6858000"/>
            <a:chOff x="2021684" y="0"/>
            <a:chExt cx="1103376" cy="6858000"/>
          </a:xfrm>
        </p:grpSpPr>
        <p:sp>
          <p:nvSpPr>
            <p:cNvPr id="18" name="Freeform 17"/>
            <p:cNvSpPr/>
            <p:nvPr/>
          </p:nvSpPr>
          <p:spPr>
            <a:xfrm rot="5400000">
              <a:off x="-855628" y="2877312"/>
              <a:ext cx="6858000" cy="1103376"/>
            </a:xfrm>
            <a:custGeom>
              <a:avLst/>
              <a:gdLst>
                <a:gd name="connsiteX0" fmla="*/ 0 w 6858000"/>
                <a:gd name="connsiteY0" fmla="*/ 1103376 h 1103376"/>
                <a:gd name="connsiteX1" fmla="*/ 0 w 6858000"/>
                <a:gd name="connsiteY1" fmla="*/ 420624 h 1103376"/>
                <a:gd name="connsiteX2" fmla="*/ 4166389 w 6858000"/>
                <a:gd name="connsiteY2" fmla="*/ 420624 h 1103376"/>
                <a:gd name="connsiteX3" fmla="*/ 4419373 w 6858000"/>
                <a:gd name="connsiteY3" fmla="*/ 0 h 1103376"/>
                <a:gd name="connsiteX4" fmla="*/ 4672357 w 6858000"/>
                <a:gd name="connsiteY4" fmla="*/ 420624 h 1103376"/>
                <a:gd name="connsiteX5" fmla="*/ 6858000 w 6858000"/>
                <a:gd name="connsiteY5" fmla="*/ 420624 h 1103376"/>
                <a:gd name="connsiteX6" fmla="*/ 6858000 w 6858000"/>
                <a:gd name="connsiteY6" fmla="*/ 1103376 h 110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1103376">
                  <a:moveTo>
                    <a:pt x="0" y="1103376"/>
                  </a:moveTo>
                  <a:lnTo>
                    <a:pt x="0" y="420624"/>
                  </a:lnTo>
                  <a:lnTo>
                    <a:pt x="4166389" y="420624"/>
                  </a:lnTo>
                  <a:lnTo>
                    <a:pt x="4419373" y="0"/>
                  </a:lnTo>
                  <a:lnTo>
                    <a:pt x="4672357" y="420624"/>
                  </a:lnTo>
                  <a:lnTo>
                    <a:pt x="6858000" y="420624"/>
                  </a:lnTo>
                  <a:lnTo>
                    <a:pt x="6858000" y="110337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 smtClean="0"/>
            </a:p>
            <a:p>
              <a:pPr algn="ctr"/>
              <a:endParaRPr lang="en-IN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73372" y="4292186"/>
              <a:ext cx="377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>
                  <a:latin typeface="Lucida Handwriting" panose="03010101010101010101" pitchFamily="66" charset="0"/>
                  <a:hlinkClick r:id="rId5" action="ppaction://hlinksldjump"/>
                </a:rPr>
                <a:t>4</a:t>
              </a:r>
              <a:endParaRPr lang="en-IN" b="1" dirty="0">
                <a:latin typeface="Lucida Handwriting" panose="03010101010101010101" pitchFamily="66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40741" y="0"/>
            <a:ext cx="1103376" cy="6858000"/>
            <a:chOff x="1340741" y="0"/>
            <a:chExt cx="1103376" cy="6858000"/>
          </a:xfrm>
        </p:grpSpPr>
        <p:sp>
          <p:nvSpPr>
            <p:cNvPr id="19" name="Freeform 18"/>
            <p:cNvSpPr/>
            <p:nvPr/>
          </p:nvSpPr>
          <p:spPr>
            <a:xfrm>
              <a:off x="1340741" y="0"/>
              <a:ext cx="1103376" cy="6858000"/>
            </a:xfrm>
            <a:custGeom>
              <a:avLst/>
              <a:gdLst>
                <a:gd name="connsiteX0" fmla="*/ 0 w 1103376"/>
                <a:gd name="connsiteY0" fmla="*/ 0 h 6858000"/>
                <a:gd name="connsiteX1" fmla="*/ 682752 w 1103376"/>
                <a:gd name="connsiteY1" fmla="*/ 0 h 6858000"/>
                <a:gd name="connsiteX2" fmla="*/ 682752 w 1103376"/>
                <a:gd name="connsiteY2" fmla="*/ 3044725 h 6858000"/>
                <a:gd name="connsiteX3" fmla="*/ 1103376 w 1103376"/>
                <a:gd name="connsiteY3" fmla="*/ 3297709 h 6858000"/>
                <a:gd name="connsiteX4" fmla="*/ 682752 w 1103376"/>
                <a:gd name="connsiteY4" fmla="*/ 3550693 h 6858000"/>
                <a:gd name="connsiteX5" fmla="*/ 682752 w 1103376"/>
                <a:gd name="connsiteY5" fmla="*/ 6858000 h 6858000"/>
                <a:gd name="connsiteX6" fmla="*/ 0 w 1103376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3376" h="6858000">
                  <a:moveTo>
                    <a:pt x="0" y="0"/>
                  </a:moveTo>
                  <a:lnTo>
                    <a:pt x="682752" y="0"/>
                  </a:lnTo>
                  <a:lnTo>
                    <a:pt x="682752" y="3044725"/>
                  </a:lnTo>
                  <a:lnTo>
                    <a:pt x="1103376" y="3297709"/>
                  </a:lnTo>
                  <a:lnTo>
                    <a:pt x="682752" y="3550693"/>
                  </a:lnTo>
                  <a:lnTo>
                    <a:pt x="682752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21684" y="3182112"/>
              <a:ext cx="301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Lucida Handwriting" panose="03010101010101010101" pitchFamily="66" charset="0"/>
                  <a:hlinkClick r:id="rId6" action="ppaction://hlinksldjump"/>
                </a:rPr>
                <a:t>3</a:t>
              </a:r>
              <a:endParaRPr lang="en-IN" b="1" dirty="0">
                <a:latin typeface="Lucida Handwriting" panose="03010101010101010101" pitchFamily="66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62751" y="0"/>
            <a:ext cx="1103376" cy="6858000"/>
            <a:chOff x="662751" y="0"/>
            <a:chExt cx="1103376" cy="6858000"/>
          </a:xfrm>
        </p:grpSpPr>
        <p:sp>
          <p:nvSpPr>
            <p:cNvPr id="30" name="Freeform 29"/>
            <p:cNvSpPr/>
            <p:nvPr/>
          </p:nvSpPr>
          <p:spPr>
            <a:xfrm>
              <a:off x="662751" y="0"/>
              <a:ext cx="1103376" cy="6858000"/>
            </a:xfrm>
            <a:custGeom>
              <a:avLst/>
              <a:gdLst>
                <a:gd name="connsiteX0" fmla="*/ 0 w 1103376"/>
                <a:gd name="connsiteY0" fmla="*/ 0 h 6858000"/>
                <a:gd name="connsiteX1" fmla="*/ 682752 w 1103376"/>
                <a:gd name="connsiteY1" fmla="*/ 0 h 6858000"/>
                <a:gd name="connsiteX2" fmla="*/ 682752 w 1103376"/>
                <a:gd name="connsiteY2" fmla="*/ 3044725 h 6858000"/>
                <a:gd name="connsiteX3" fmla="*/ 1103376 w 1103376"/>
                <a:gd name="connsiteY3" fmla="*/ 3297709 h 6858000"/>
                <a:gd name="connsiteX4" fmla="*/ 682752 w 1103376"/>
                <a:gd name="connsiteY4" fmla="*/ 3550693 h 6858000"/>
                <a:gd name="connsiteX5" fmla="*/ 682752 w 1103376"/>
                <a:gd name="connsiteY5" fmla="*/ 6858000 h 6858000"/>
                <a:gd name="connsiteX6" fmla="*/ 0 w 1103376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3376" h="6858000">
                  <a:moveTo>
                    <a:pt x="0" y="0"/>
                  </a:moveTo>
                  <a:lnTo>
                    <a:pt x="682752" y="0"/>
                  </a:lnTo>
                  <a:lnTo>
                    <a:pt x="682752" y="3044725"/>
                  </a:lnTo>
                  <a:lnTo>
                    <a:pt x="1103376" y="3297709"/>
                  </a:lnTo>
                  <a:lnTo>
                    <a:pt x="682752" y="3550693"/>
                  </a:lnTo>
                  <a:lnTo>
                    <a:pt x="682752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346646" y="3182112"/>
              <a:ext cx="329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latin typeface="Lucida Handwriting" panose="03010101010101010101" pitchFamily="66" charset="0"/>
                  <a:hlinkClick r:id="rId7" action="ppaction://hlinksldjump"/>
                </a:rPr>
                <a:t>2</a:t>
              </a:r>
              <a:endParaRPr lang="en-IN" b="1" dirty="0">
                <a:latin typeface="Lucida Handwriting" panose="03010101010101010101" pitchFamily="66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3025" y="569749"/>
            <a:ext cx="11618975" cy="1596177"/>
          </a:xfrm>
        </p:spPr>
        <p:txBody>
          <a:bodyPr>
            <a:normAutofit/>
          </a:bodyPr>
          <a:lstStyle/>
          <a:p>
            <a:pPr algn="r"/>
            <a:r>
              <a:rPr lang="en-IN" sz="6000" b="1" u="sng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Task 2 on ethical hacking </a:t>
            </a:r>
            <a:endParaRPr lang="en-IN" sz="6000" b="1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iller" panose="04020404031007020602" pitchFamily="8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42176" y="2056198"/>
            <a:ext cx="50474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400" dirty="0" smtClean="0">
                <a:solidFill>
                  <a:schemeClr val="accent3">
                    <a:lumMod val="50000"/>
                  </a:schemeClr>
                </a:solidFill>
                <a:latin typeface="Lucida Handwriting" panose="03010101010101010101" pitchFamily="66" charset="0"/>
              </a:rPr>
              <a:t>Introduction</a:t>
            </a:r>
          </a:p>
          <a:p>
            <a:pPr marL="457200" indent="-457200">
              <a:buAutoNum type="arabicPeriod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Lucida Handwriting" panose="03010101010101010101" pitchFamily="66" charset="0"/>
            </a:endParaRPr>
          </a:p>
          <a:p>
            <a:pPr marL="457200" indent="-457200">
              <a:buAutoNum type="arabicPeriod"/>
            </a:pPr>
            <a:r>
              <a:rPr lang="en-IN" sz="2400" dirty="0" smtClean="0">
                <a:solidFill>
                  <a:schemeClr val="accent3">
                    <a:lumMod val="50000"/>
                  </a:schemeClr>
                </a:solidFill>
                <a:latin typeface="Lucida Handwriting" panose="03010101010101010101" pitchFamily="66" charset="0"/>
              </a:rPr>
              <a:t>Steps</a:t>
            </a:r>
          </a:p>
          <a:p>
            <a:pPr marL="457200" indent="-457200">
              <a:buAutoNum type="arabicPeriod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Lucida Handwriting" panose="03010101010101010101" pitchFamily="66" charset="0"/>
            </a:endParaRPr>
          </a:p>
          <a:p>
            <a:pPr marL="457200" indent="-457200">
              <a:buAutoNum type="arabicPeriod"/>
            </a:pPr>
            <a:r>
              <a:rPr lang="en-IN" sz="2400" dirty="0" err="1" smtClean="0">
                <a:solidFill>
                  <a:schemeClr val="accent3">
                    <a:lumMod val="50000"/>
                  </a:schemeClr>
                </a:solidFill>
                <a:latin typeface="Lucida Handwriting" panose="03010101010101010101" pitchFamily="66" charset="0"/>
              </a:rPr>
              <a:t>Vedio</a:t>
            </a:r>
            <a:r>
              <a:rPr lang="en-IN" sz="2400" dirty="0" smtClean="0">
                <a:solidFill>
                  <a:schemeClr val="accent3">
                    <a:lumMod val="50000"/>
                  </a:schemeClr>
                </a:solidFill>
                <a:latin typeface="Lucida Handwriting" panose="03010101010101010101" pitchFamily="66" charset="0"/>
              </a:rPr>
              <a:t> on steps</a:t>
            </a:r>
          </a:p>
          <a:p>
            <a:pPr marL="457200" indent="-457200">
              <a:buAutoNum type="arabicPeriod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Lucida Handwriting" panose="03010101010101010101" pitchFamily="66" charset="0"/>
            </a:endParaRPr>
          </a:p>
          <a:p>
            <a:pPr marL="457200" indent="-457200">
              <a:buAutoNum type="arabicPeriod"/>
            </a:pPr>
            <a:r>
              <a:rPr lang="en-IN" sz="2400" dirty="0" err="1" smtClean="0">
                <a:solidFill>
                  <a:schemeClr val="accent3">
                    <a:lumMod val="50000"/>
                  </a:schemeClr>
                </a:solidFill>
                <a:latin typeface="Lucida Handwriting" panose="03010101010101010101" pitchFamily="66" charset="0"/>
              </a:rPr>
              <a:t>Vedio</a:t>
            </a:r>
            <a:r>
              <a:rPr lang="en-IN" sz="2400" dirty="0" smtClean="0">
                <a:solidFill>
                  <a:schemeClr val="accent3">
                    <a:lumMod val="50000"/>
                  </a:schemeClr>
                </a:solidFill>
                <a:latin typeface="Lucida Handwriting" panose="03010101010101010101" pitchFamily="66" charset="0"/>
              </a:rPr>
              <a:t> on output</a:t>
            </a:r>
          </a:p>
          <a:p>
            <a:pPr marL="457200" indent="-457200">
              <a:buAutoNum type="arabicPeriod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Lucida Handwriting" panose="03010101010101010101" pitchFamily="66" charset="0"/>
            </a:endParaRPr>
          </a:p>
          <a:p>
            <a:pPr marL="457200" indent="-457200">
              <a:buAutoNum type="arabicPeriod"/>
            </a:pPr>
            <a:r>
              <a:rPr lang="en-IN" sz="2400" dirty="0" smtClean="0">
                <a:solidFill>
                  <a:schemeClr val="accent3">
                    <a:lumMod val="50000"/>
                  </a:schemeClr>
                </a:solidFill>
                <a:latin typeface="Lucida Handwriting" panose="03010101010101010101" pitchFamily="66" charset="0"/>
              </a:rPr>
              <a:t>Screenshot </a:t>
            </a:r>
          </a:p>
          <a:p>
            <a:pPr marL="457200" indent="-457200">
              <a:buAutoNum type="arabicPeriod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Lucida Handwriting" panose="03010101010101010101" pitchFamily="66" charset="0"/>
            </a:endParaRPr>
          </a:p>
          <a:p>
            <a:pPr marL="457200" indent="-457200">
              <a:buAutoNum type="arabicPeriod"/>
            </a:pPr>
            <a:r>
              <a:rPr lang="en-IN" sz="2400" dirty="0" smtClean="0">
                <a:solidFill>
                  <a:schemeClr val="accent3">
                    <a:lumMod val="50000"/>
                  </a:schemeClr>
                </a:solidFill>
                <a:latin typeface="Lucida Handwriting" panose="03010101010101010101" pitchFamily="66" charset="0"/>
              </a:rPr>
              <a:t>Final report and so on</a:t>
            </a:r>
          </a:p>
          <a:p>
            <a:pPr marL="457200" indent="-457200">
              <a:buAutoNum type="arabicPeriod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25949" y="4730496"/>
            <a:ext cx="25600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formal Roman" panose="030604020304060B0204" pitchFamily="66" charset="0"/>
              </a:rPr>
              <a:t>Presented by: </a:t>
            </a:r>
            <a:r>
              <a:rPr lang="en-IN" sz="2000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formal Roman" panose="030604020304060B0204" pitchFamily="66" charset="0"/>
              </a:rPr>
              <a:t>Sagar Shrey</a:t>
            </a:r>
          </a:p>
          <a:p>
            <a:r>
              <a:rPr lang="en-IN" sz="2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formal Roman" panose="030604020304060B0204" pitchFamily="66" charset="0"/>
              </a:rPr>
              <a:t>Email: 20bec1061@cuchd.in</a:t>
            </a:r>
            <a:endParaRPr lang="en-IN" sz="2000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formal Roman" panose="030604020304060B0204" pitchFamily="66" charset="0"/>
            </a:endParaRPr>
          </a:p>
          <a:p>
            <a:r>
              <a:rPr lang="en-IN" sz="2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formal Roman" panose="030604020304060B0204" pitchFamily="66" charset="0"/>
              </a:rPr>
              <a:t>Subject: </a:t>
            </a:r>
            <a:r>
              <a:rPr lang="en-IN" sz="2000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formal Roman" panose="030604020304060B0204" pitchFamily="66" charset="0"/>
              </a:rPr>
              <a:t>Ethical Hacking</a:t>
            </a:r>
            <a:endParaRPr lang="en-IN" sz="20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formal Roman" panose="030604020304060B0204" pitchFamily="66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5240" y="0"/>
            <a:ext cx="1103376" cy="6858000"/>
            <a:chOff x="-15240" y="0"/>
            <a:chExt cx="1103376" cy="6858000"/>
          </a:xfrm>
        </p:grpSpPr>
        <p:sp>
          <p:nvSpPr>
            <p:cNvPr id="21" name="Freeform 20"/>
            <p:cNvSpPr/>
            <p:nvPr/>
          </p:nvSpPr>
          <p:spPr>
            <a:xfrm>
              <a:off x="-15240" y="0"/>
              <a:ext cx="1103376" cy="6858000"/>
            </a:xfrm>
            <a:custGeom>
              <a:avLst/>
              <a:gdLst>
                <a:gd name="connsiteX0" fmla="*/ 0 w 1103376"/>
                <a:gd name="connsiteY0" fmla="*/ 0 h 6858000"/>
                <a:gd name="connsiteX1" fmla="*/ 682752 w 1103376"/>
                <a:gd name="connsiteY1" fmla="*/ 0 h 6858000"/>
                <a:gd name="connsiteX2" fmla="*/ 682752 w 1103376"/>
                <a:gd name="connsiteY2" fmla="*/ 801397 h 6858000"/>
                <a:gd name="connsiteX3" fmla="*/ 1103376 w 1103376"/>
                <a:gd name="connsiteY3" fmla="*/ 1054381 h 6858000"/>
                <a:gd name="connsiteX4" fmla="*/ 682752 w 1103376"/>
                <a:gd name="connsiteY4" fmla="*/ 1307365 h 6858000"/>
                <a:gd name="connsiteX5" fmla="*/ 682752 w 1103376"/>
                <a:gd name="connsiteY5" fmla="*/ 6858000 h 6858000"/>
                <a:gd name="connsiteX6" fmla="*/ 0 w 1103376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3376" h="6858000">
                  <a:moveTo>
                    <a:pt x="0" y="0"/>
                  </a:moveTo>
                  <a:lnTo>
                    <a:pt x="682752" y="0"/>
                  </a:lnTo>
                  <a:lnTo>
                    <a:pt x="682752" y="801397"/>
                  </a:lnTo>
                  <a:lnTo>
                    <a:pt x="1103376" y="1054381"/>
                  </a:lnTo>
                  <a:lnTo>
                    <a:pt x="682752" y="1307365"/>
                  </a:lnTo>
                  <a:lnTo>
                    <a:pt x="682752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dirty="0">
                <a:solidFill>
                  <a:schemeClr val="bg1"/>
                </a:solidFill>
                <a:latin typeface="CommercialScript BT" panose="03030803040807090C04" pitchFamily="66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68944" y="877824"/>
              <a:ext cx="3535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 smtClean="0">
                  <a:latin typeface="Lucida Handwriting" panose="03010101010101010101" pitchFamily="66" charset="0"/>
                  <a:hlinkClick r:id="rId8" action="ppaction://hlinksldjump"/>
                </a:rPr>
                <a:t>1</a:t>
              </a:r>
              <a:endParaRPr lang="en-IN" sz="2000" b="1" dirty="0">
                <a:latin typeface="Lucida Handwriting" panose="03010101010101010101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00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-36575"/>
            <a:ext cx="11448288" cy="1402079"/>
          </a:xfrm>
        </p:spPr>
        <p:txBody>
          <a:bodyPr>
            <a:noAutofit/>
          </a:bodyPr>
          <a:lstStyle/>
          <a:p>
            <a:pPr marL="457200" indent="-457200"/>
            <a:r>
              <a:rPr lang="en-IN" sz="6000" b="1" u="sng" cap="none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mercialScript BT" panose="03030803040807090C04" pitchFamily="66" charset="0"/>
              </a:rPr>
              <a:t>Welcome to my project Report</a:t>
            </a:r>
            <a:endParaRPr lang="en-IN" sz="6000" b="1" u="sng" cap="none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mercialScript BT" panose="03030803040807090C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4256" y="1670304"/>
            <a:ext cx="44866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accent4">
                  <a:lumMod val="50000"/>
                </a:schemeClr>
              </a:solidFill>
              <a:latin typeface="Lucida Handwriting" panose="03010101010101010101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accent4">
                  <a:lumMod val="50000"/>
                </a:schemeClr>
              </a:solidFill>
              <a:latin typeface="Lucida Handwriting" panose="03010101010101010101" pitchFamily="66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Lucida Handwriting" panose="03010101010101010101" pitchFamily="66" charset="0"/>
              </a:rPr>
              <a:t>Firstly we have to install 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  <a:latin typeface="Lucida Handwriting" panose="03010101010101010101" pitchFamily="66" charset="0"/>
              </a:rPr>
              <a:t>netsparker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Lucida Handwriting" panose="03010101010101010101" pitchFamily="66" charset="0"/>
              </a:rPr>
              <a:t> in our laptop to find 3 critical vulnerabilities automatically and to see report.</a:t>
            </a:r>
          </a:p>
        </p:txBody>
      </p:sp>
      <p:sp>
        <p:nvSpPr>
          <p:cNvPr id="6" name="Oval 5"/>
          <p:cNvSpPr/>
          <p:nvPr/>
        </p:nvSpPr>
        <p:spPr>
          <a:xfrm>
            <a:off x="524256" y="6108192"/>
            <a:ext cx="1011936" cy="5364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524256" y="6191750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hlinkClick r:id="rId2" action="ppaction://hlinksldjump"/>
              </a:rPr>
              <a:t>1</a:t>
            </a:r>
            <a:r>
              <a:rPr lang="en-IN" baseline="30000" dirty="0" smtClean="0">
                <a:hlinkClick r:id="rId2" action="ppaction://hlinksldjump"/>
              </a:rPr>
              <a:t>st</a:t>
            </a:r>
            <a:r>
              <a:rPr lang="en-IN" dirty="0" smtClean="0">
                <a:hlinkClick r:id="rId2" action="ppaction://hlinksldjump"/>
              </a:rPr>
              <a:t> Page</a:t>
            </a:r>
            <a:endParaRPr lang="en-IN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355" y="1967187"/>
            <a:ext cx="6848474" cy="3424237"/>
          </a:xfrm>
        </p:spPr>
      </p:pic>
    </p:spTree>
    <p:extLst>
      <p:ext uri="{BB962C8B-B14F-4D97-AF65-F5344CB8AC3E}">
        <p14:creationId xmlns:p14="http://schemas.microsoft.com/office/powerpoint/2010/main" val="417640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b="1" u="sng" cap="none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mercialScript BT" panose="03030803040807090C04" pitchFamily="66" charset="0"/>
              </a:rPr>
              <a:t>Steps to Follow</a:t>
            </a:r>
            <a:endParaRPr lang="en-IN" sz="6000" cap="none" dirty="0"/>
          </a:p>
        </p:txBody>
      </p:sp>
      <p:sp>
        <p:nvSpPr>
          <p:cNvPr id="4" name="Oval 3"/>
          <p:cNvSpPr/>
          <p:nvPr/>
        </p:nvSpPr>
        <p:spPr>
          <a:xfrm>
            <a:off x="524256" y="6108192"/>
            <a:ext cx="1011936" cy="5364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24256" y="6191750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hlinkClick r:id="rId2" action="ppaction://hlinksldjump"/>
              </a:rPr>
              <a:t>1</a:t>
            </a:r>
            <a:r>
              <a:rPr lang="en-IN" baseline="30000" dirty="0" smtClean="0">
                <a:hlinkClick r:id="rId2" action="ppaction://hlinksldjump"/>
              </a:rPr>
              <a:t>st</a:t>
            </a:r>
            <a:r>
              <a:rPr lang="en-IN" dirty="0" smtClean="0">
                <a:hlinkClick r:id="rId2" action="ppaction://hlinksldjump"/>
              </a:rPr>
              <a:t> Page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cap="none" dirty="0" smtClean="0">
                <a:solidFill>
                  <a:schemeClr val="accent4">
                    <a:lumMod val="50000"/>
                  </a:schemeClr>
                </a:solidFill>
              </a:rPr>
              <a:t>Task 2:</a:t>
            </a:r>
            <a:r>
              <a:rPr lang="en-US" cap="none" dirty="0" smtClean="0">
                <a:solidFill>
                  <a:schemeClr val="accent4">
                    <a:lumMod val="50000"/>
                  </a:schemeClr>
                </a:solidFill>
              </a:rPr>
              <a:t> </a:t>
            </a:r>
            <a:r>
              <a:rPr lang="en-US" cap="none" dirty="0">
                <a:solidFill>
                  <a:schemeClr val="accent4">
                    <a:lumMod val="50000"/>
                  </a:schemeClr>
                </a:solidFill>
              </a:rPr>
              <a:t>h</a:t>
            </a:r>
            <a:r>
              <a:rPr lang="en-US" cap="none" dirty="0" smtClean="0">
                <a:solidFill>
                  <a:schemeClr val="accent4">
                    <a:lumMod val="50000"/>
                  </a:schemeClr>
                </a:solidFill>
              </a:rPr>
              <a:t>ttp://zero.webappsecurity.com/</a:t>
            </a:r>
          </a:p>
          <a:p>
            <a:r>
              <a:rPr lang="en-US" cap="none" dirty="0" smtClean="0">
                <a:solidFill>
                  <a:schemeClr val="accent4">
                    <a:lumMod val="50000"/>
                  </a:schemeClr>
                </a:solidFill>
              </a:rPr>
              <a:t>Step 1: Add Website You Want To S To The Dialogue Box.</a:t>
            </a:r>
          </a:p>
          <a:p>
            <a:r>
              <a:rPr lang="en-US" cap="none" dirty="0" smtClean="0">
                <a:solidFill>
                  <a:schemeClr val="accent4">
                    <a:lumMod val="50000"/>
                  </a:schemeClr>
                </a:solidFill>
              </a:rPr>
              <a:t>Step 2: Define The Customization Option To Scan As Per Your Need</a:t>
            </a:r>
          </a:p>
          <a:p>
            <a:r>
              <a:rPr lang="en-US" cap="none" dirty="0" smtClean="0">
                <a:solidFill>
                  <a:schemeClr val="accent4">
                    <a:lumMod val="50000"/>
                  </a:schemeClr>
                </a:solidFill>
              </a:rPr>
              <a:t>Step 3: It Will Start Scanning It Automatically</a:t>
            </a:r>
          </a:p>
          <a:p>
            <a:r>
              <a:rPr lang="en-US" cap="none" dirty="0" smtClean="0">
                <a:solidFill>
                  <a:schemeClr val="accent4">
                    <a:lumMod val="50000"/>
                  </a:schemeClr>
                </a:solidFill>
              </a:rPr>
              <a:t>Step 4: Choose Any One Of The Critical Vulnerabilities. </a:t>
            </a:r>
          </a:p>
          <a:p>
            <a:r>
              <a:rPr lang="en-US" cap="none" dirty="0" smtClean="0">
                <a:solidFill>
                  <a:schemeClr val="accent4">
                    <a:lumMod val="50000"/>
                  </a:schemeClr>
                </a:solidFill>
              </a:rPr>
              <a:t>Step 5: Write Reports For The Vulnerability You Wanted To Write. Make Sure The Report Should Not Be The Same As In </a:t>
            </a:r>
            <a:r>
              <a:rPr lang="en-US" cap="none" dirty="0" err="1" smtClean="0">
                <a:solidFill>
                  <a:schemeClr val="accent4">
                    <a:lumMod val="50000"/>
                  </a:schemeClr>
                </a:solidFill>
              </a:rPr>
              <a:t>Netsparker</a:t>
            </a:r>
            <a:r>
              <a:rPr lang="en-US" cap="none" dirty="0" smtClean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en-US" cap="none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13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97537"/>
            <a:ext cx="10364451" cy="1645918"/>
          </a:xfrm>
        </p:spPr>
        <p:txBody>
          <a:bodyPr>
            <a:normAutofit/>
          </a:bodyPr>
          <a:lstStyle/>
          <a:p>
            <a:r>
              <a:rPr lang="en-IN" sz="6000" b="1" u="sng" cap="none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mercialScript BT" panose="03030803040807090C04" pitchFamily="66" charset="0"/>
              </a:rPr>
              <a:t>Video on steps of Task</a:t>
            </a:r>
            <a:endParaRPr lang="en-IN" sz="6000" cap="none" dirty="0"/>
          </a:p>
        </p:txBody>
      </p:sp>
      <p:sp>
        <p:nvSpPr>
          <p:cNvPr id="4" name="Oval 3"/>
          <p:cNvSpPr/>
          <p:nvPr/>
        </p:nvSpPr>
        <p:spPr>
          <a:xfrm>
            <a:off x="524256" y="6108192"/>
            <a:ext cx="1011936" cy="5364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24256" y="6191750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hlinkClick r:id="rId4" action="ppaction://hlinksldjump"/>
              </a:rPr>
              <a:t>1</a:t>
            </a:r>
            <a:r>
              <a:rPr lang="en-IN" baseline="30000" dirty="0" smtClean="0">
                <a:hlinkClick r:id="rId4" action="ppaction://hlinksldjump"/>
              </a:rPr>
              <a:t>st</a:t>
            </a:r>
            <a:r>
              <a:rPr lang="en-IN" dirty="0" smtClean="0">
                <a:hlinkClick r:id="rId4" action="ppaction://hlinksldjump"/>
              </a:rPr>
              <a:t> Page</a:t>
            </a:r>
            <a:endParaRPr lang="en-IN" dirty="0"/>
          </a:p>
        </p:txBody>
      </p:sp>
      <p:pic>
        <p:nvPicPr>
          <p:cNvPr id="7" name="14082021-024939-rec_c92Pr1eI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9861" y="1567543"/>
            <a:ext cx="9197796" cy="5173309"/>
          </a:xfrm>
        </p:spPr>
      </p:pic>
    </p:spTree>
    <p:extLst>
      <p:ext uri="{BB962C8B-B14F-4D97-AF65-F5344CB8AC3E}">
        <p14:creationId xmlns:p14="http://schemas.microsoft.com/office/powerpoint/2010/main" val="60802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112746"/>
          </a:xfrm>
        </p:spPr>
        <p:txBody>
          <a:bodyPr>
            <a:normAutofit/>
          </a:bodyPr>
          <a:lstStyle/>
          <a:p>
            <a:r>
              <a:rPr lang="en-IN" sz="6000" b="1" u="sng" cap="none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mercialScript BT" panose="03030803040807090C04" pitchFamily="66" charset="0"/>
              </a:rPr>
              <a:t>Video on output</a:t>
            </a:r>
            <a:endParaRPr lang="en-IN" sz="6000" dirty="0"/>
          </a:p>
        </p:txBody>
      </p:sp>
      <p:pic>
        <p:nvPicPr>
          <p:cNvPr id="6" name="14.08.2021_03.02.43_REC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0032" y="1731264"/>
            <a:ext cx="8912352" cy="5013199"/>
          </a:xfrm>
        </p:spPr>
      </p:pic>
      <p:sp>
        <p:nvSpPr>
          <p:cNvPr id="4" name="Oval 3"/>
          <p:cNvSpPr/>
          <p:nvPr/>
        </p:nvSpPr>
        <p:spPr>
          <a:xfrm>
            <a:off x="524256" y="6108192"/>
            <a:ext cx="1011936" cy="5364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24256" y="6191750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hlinkClick r:id="rId5" action="ppaction://hlinksldjump"/>
              </a:rPr>
              <a:t>1</a:t>
            </a:r>
            <a:r>
              <a:rPr lang="en-IN" baseline="30000" dirty="0" smtClean="0">
                <a:hlinkClick r:id="rId5" action="ppaction://hlinksldjump"/>
              </a:rPr>
              <a:t>st</a:t>
            </a:r>
            <a:r>
              <a:rPr lang="en-IN" dirty="0" smtClean="0">
                <a:hlinkClick r:id="rId5" action="ppaction://hlinksldjump"/>
              </a:rPr>
              <a:t>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261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6000" b="1" u="sng" cap="none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mercialScript BT" panose="03030803040807090C04" pitchFamily="66" charset="0"/>
              </a:rPr>
              <a:t>Screenshot of a critical Vulnerability </a:t>
            </a:r>
            <a:endParaRPr lang="en-IN" sz="6000" cap="none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48" y="2366963"/>
            <a:ext cx="6090504" cy="3424237"/>
          </a:xfrm>
        </p:spPr>
      </p:pic>
      <p:sp>
        <p:nvSpPr>
          <p:cNvPr id="4" name="Oval 3"/>
          <p:cNvSpPr/>
          <p:nvPr/>
        </p:nvSpPr>
        <p:spPr>
          <a:xfrm>
            <a:off x="524256" y="6108192"/>
            <a:ext cx="1011936" cy="5364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24256" y="6191750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hlinkClick r:id="rId3" action="ppaction://hlinksldjump"/>
              </a:rPr>
              <a:t>1</a:t>
            </a:r>
            <a:r>
              <a:rPr lang="en-IN" baseline="30000" dirty="0" smtClean="0">
                <a:hlinkClick r:id="rId3" action="ppaction://hlinksldjump"/>
              </a:rPr>
              <a:t>st</a:t>
            </a:r>
            <a:r>
              <a:rPr lang="en-IN" dirty="0" smtClean="0">
                <a:hlinkClick r:id="rId3" action="ppaction://hlinksldjump"/>
              </a:rPr>
              <a:t>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776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b="1" u="sng" cap="none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mercialScript BT" panose="03030803040807090C04" pitchFamily="66" charset="0"/>
              </a:rPr>
              <a:t>My report in this task</a:t>
            </a:r>
            <a:endParaRPr lang="en-IN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IN" sz="2400" cap="none" dirty="0" smtClean="0">
                <a:solidFill>
                  <a:schemeClr val="accent4">
                    <a:lumMod val="50000"/>
                  </a:schemeClr>
                </a:solidFill>
              </a:rPr>
              <a:t>Domain: </a:t>
            </a:r>
            <a:r>
              <a:rPr lang="en-US" sz="2400" cap="none" dirty="0">
                <a:solidFill>
                  <a:schemeClr val="accent4">
                    <a:lumMod val="50000"/>
                  </a:schemeClr>
                </a:solidFill>
                <a:hlinkClick r:id="rId2"/>
              </a:rPr>
              <a:t>http://zero.webappsecurity.com</a:t>
            </a:r>
            <a:r>
              <a:rPr lang="en-US" sz="2400" cap="none" dirty="0" smtClean="0">
                <a:solidFill>
                  <a:schemeClr val="accent4">
                    <a:lumMod val="50000"/>
                  </a:schemeClr>
                </a:solidFill>
                <a:hlinkClick r:id="rId2"/>
              </a:rPr>
              <a:t>/</a:t>
            </a:r>
            <a:endParaRPr lang="en-US" sz="2400" cap="none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400" cap="none" dirty="0" smtClean="0">
                <a:solidFill>
                  <a:schemeClr val="accent4">
                    <a:lumMod val="50000"/>
                  </a:schemeClr>
                </a:solidFill>
              </a:rPr>
              <a:t>Windows 11, </a:t>
            </a:r>
            <a:r>
              <a:rPr lang="en-US" sz="2400" cap="none" dirty="0" err="1" smtClean="0">
                <a:solidFill>
                  <a:schemeClr val="accent4">
                    <a:lumMod val="50000"/>
                  </a:schemeClr>
                </a:solidFill>
              </a:rPr>
              <a:t>Netsparker</a:t>
            </a:r>
            <a:r>
              <a:rPr lang="en-US" sz="2400" cap="none" dirty="0" smtClean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sz="2400" cap="none" dirty="0" err="1" smtClean="0">
                <a:solidFill>
                  <a:schemeClr val="accent4">
                    <a:lumMod val="50000"/>
                  </a:schemeClr>
                </a:solidFill>
              </a:rPr>
              <a:t>wifi</a:t>
            </a:r>
            <a:endParaRPr lang="en-US" sz="2400" cap="none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400" cap="none" dirty="0" smtClean="0">
                <a:solidFill>
                  <a:schemeClr val="accent4">
                    <a:lumMod val="50000"/>
                  </a:schemeClr>
                </a:solidFill>
              </a:rPr>
              <a:t>Description: This site is using out of version of apache which might be vulnerable for attacks.</a:t>
            </a:r>
          </a:p>
          <a:p>
            <a:r>
              <a:rPr lang="en-US" sz="2400" cap="none" dirty="0" smtClean="0">
                <a:solidFill>
                  <a:schemeClr val="accent4">
                    <a:lumMod val="50000"/>
                  </a:schemeClr>
                </a:solidFill>
              </a:rPr>
              <a:t>Mitigation: If we want to prevent our website we must upgrade apache software to the latest version.</a:t>
            </a:r>
          </a:p>
          <a:p>
            <a:r>
              <a:rPr lang="en-US" sz="2400" cap="none" dirty="0" smtClean="0">
                <a:solidFill>
                  <a:schemeClr val="accent4">
                    <a:lumMod val="50000"/>
                  </a:schemeClr>
                </a:solidFill>
              </a:rPr>
              <a:t>Steps, videos and screenshots are already presented in previous slides. </a:t>
            </a:r>
          </a:p>
          <a:p>
            <a:endParaRPr lang="en-US" sz="2400" cap="none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6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b="1" u="sng" cap="none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mercialScript BT" panose="03030803040807090C04" pitchFamily="66" charset="0"/>
              </a:rPr>
              <a:t>Acknowledgement</a:t>
            </a:r>
            <a:endParaRPr lang="en-IN" sz="60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i="1" cap="none" dirty="0" smtClean="0">
                <a:solidFill>
                  <a:srgbClr val="002060"/>
                </a:solidFill>
                <a:latin typeface="Lucida Handwriting" panose="03010101010101010101" pitchFamily="66" charset="0"/>
              </a:rPr>
              <a:t>I would like to express my special thanks of gratitude to my </a:t>
            </a:r>
            <a:r>
              <a:rPr lang="en-US" sz="2400" i="1" cap="none" dirty="0" err="1" smtClean="0">
                <a:solidFill>
                  <a:srgbClr val="002060"/>
                </a:solidFill>
                <a:latin typeface="Lucida Handwriting" panose="03010101010101010101" pitchFamily="66" charset="0"/>
              </a:rPr>
              <a:t>teacherwho</a:t>
            </a:r>
            <a:r>
              <a:rPr lang="en-US" sz="2400" i="1" cap="none" dirty="0" smtClean="0">
                <a:solidFill>
                  <a:srgbClr val="002060"/>
                </a:solidFill>
                <a:latin typeface="Lucida Handwriting" panose="03010101010101010101" pitchFamily="66" charset="0"/>
              </a:rPr>
              <a:t> gave me the golden opportunity to do this wonderful task on the Internship of ethical hacking, which also helped me in doing a lot of research and I came to know about so many new things I am really thankful to him .</a:t>
            </a:r>
            <a:endParaRPr lang="en-IN" sz="2400" i="1" cap="none" dirty="0">
              <a:solidFill>
                <a:srgbClr val="002060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24256" y="6108192"/>
            <a:ext cx="1011936" cy="5364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24256" y="6191750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hlinkClick r:id="rId2" action="ppaction://hlinksldjump"/>
              </a:rPr>
              <a:t>1</a:t>
            </a:r>
            <a:r>
              <a:rPr lang="en-IN" baseline="30000" dirty="0" smtClean="0">
                <a:hlinkClick r:id="rId2" action="ppaction://hlinksldjump"/>
              </a:rPr>
              <a:t>st</a:t>
            </a:r>
            <a:r>
              <a:rPr lang="en-IN" dirty="0" smtClean="0">
                <a:hlinkClick r:id="rId2" action="ppaction://hlinksldjump"/>
              </a:rPr>
              <a:t>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058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775</TotalTime>
  <Words>161</Words>
  <Application>Microsoft Office PowerPoint</Application>
  <PresentationFormat>Widescreen</PresentationFormat>
  <Paragraphs>49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Chiller</vt:lpstr>
      <vt:lpstr>CommercialScript BT</vt:lpstr>
      <vt:lpstr>Informal Roman</vt:lpstr>
      <vt:lpstr>Lucida Handwriting</vt:lpstr>
      <vt:lpstr>Tw Cen MT</vt:lpstr>
      <vt:lpstr>Wingdings</vt:lpstr>
      <vt:lpstr>Droplet</vt:lpstr>
      <vt:lpstr>Task 2 on ethical hacking </vt:lpstr>
      <vt:lpstr>Welcome to my project Report</vt:lpstr>
      <vt:lpstr>Steps to Follow</vt:lpstr>
      <vt:lpstr>Video on steps of Task</vt:lpstr>
      <vt:lpstr>Video on output</vt:lpstr>
      <vt:lpstr>Screenshot of a critical Vulnerability </vt:lpstr>
      <vt:lpstr>My report in this task</vt:lpstr>
      <vt:lpstr>Acknowledgement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 Word</dc:title>
  <dc:creator>Sagar Shrey</dc:creator>
  <cp:lastModifiedBy>Sagar Shrey</cp:lastModifiedBy>
  <cp:revision>34</cp:revision>
  <dcterms:created xsi:type="dcterms:W3CDTF">2021-07-06T21:27:58Z</dcterms:created>
  <dcterms:modified xsi:type="dcterms:W3CDTF">2021-08-14T07:34:12Z</dcterms:modified>
</cp:coreProperties>
</file>